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8" r:id="rId2"/>
    <p:sldId id="257" r:id="rId3"/>
    <p:sldId id="258" r:id="rId4"/>
    <p:sldId id="263" r:id="rId5"/>
    <p:sldId id="264" r:id="rId6"/>
    <p:sldId id="272" r:id="rId7"/>
    <p:sldId id="273" r:id="rId8"/>
    <p:sldId id="276" r:id="rId9"/>
    <p:sldId id="261" r:id="rId10"/>
    <p:sldId id="260" r:id="rId11"/>
    <p:sldId id="267" r:id="rId12"/>
    <p:sldId id="268" r:id="rId13"/>
    <p:sldId id="269" r:id="rId14"/>
    <p:sldId id="270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EAE"/>
    <a:srgbClr val="33CCCC"/>
    <a:srgbClr val="CCFFFF"/>
    <a:srgbClr val="CCECFF"/>
    <a:srgbClr val="FFFFFF"/>
    <a:srgbClr val="FFFF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8283B2-AA8E-49CB-9165-AC7848B93484}" v="1" dt="2021-05-03T06:42:47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73" autoAdjust="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 Chi-fu" userId="onRQsBSPWJuEGIq2wvKrawYdqPxAJKYQhq9JAkzC3So=" providerId="None" clId="Web-{E98283B2-AA8E-49CB-9165-AC7848B93484}"/>
    <pc:docChg chg="sldOrd">
      <pc:chgData name="CHU Chi-fu" userId="onRQsBSPWJuEGIq2wvKrawYdqPxAJKYQhq9JAkzC3So=" providerId="None" clId="Web-{E98283B2-AA8E-49CB-9165-AC7848B93484}" dt="2021-05-03T06:42:47.658" v="0"/>
      <pc:docMkLst>
        <pc:docMk/>
      </pc:docMkLst>
      <pc:sldChg chg="ord">
        <pc:chgData name="CHU Chi-fu" userId="onRQsBSPWJuEGIq2wvKrawYdqPxAJKYQhq9JAkzC3So=" providerId="None" clId="Web-{E98283B2-AA8E-49CB-9165-AC7848B93484}" dt="2021-05-03T06:42:47.658" v="0"/>
        <pc:sldMkLst>
          <pc:docMk/>
          <pc:sldMk cId="2759548020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E56B5-4B3B-4F7E-9DFC-9013D110E8E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8D03A-1731-4BDE-AE6C-17C78B3F79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66F0-1BBE-4400-8502-75CFCC9936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26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66F0-1BBE-4400-8502-75CFCC9936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962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8D03A-1731-4BDE-AE6C-17C78B3F79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67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5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9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2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4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7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5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5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4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6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7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3CBDD-6CB9-4081-B680-B7B01EA15F45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E264-C16D-4273-A952-92D2DFF6F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3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hyperlink" Target="https://zhuanlan.zhihu.com/p/7519739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twm.org.tw/glossary-19.htm&#65288;2019.12.22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1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0" y="413266"/>
            <a:ext cx="4080588" cy="405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633" y="4215636"/>
            <a:ext cx="18669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26" y="2389449"/>
            <a:ext cx="3429000" cy="403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00125"/>
            <a:ext cx="35052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35966" y="1596592"/>
            <a:ext cx="22924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活動：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這兩個佛像，都是釋迦牟尼佛，不過一個是來自孝文帝漢化前的雲岡石窟，另一個是來自孝文帝漢化後的賓陽洞石窟。你能從袈裟的不同分辨出來嗎？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057400" y="4583668"/>
            <a:ext cx="87716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漢化前</a:t>
            </a:r>
            <a:endParaRPr lang="zh-HK" altLang="en-US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43037" y="6044978"/>
            <a:ext cx="877163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漢化後</a:t>
            </a:r>
            <a:endParaRPr lang="zh-HK" altLang="en-US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609600" y="498991"/>
            <a:ext cx="3649140" cy="830998"/>
            <a:chOff x="609600" y="498991"/>
            <a:chExt cx="3649140" cy="830998"/>
          </a:xfrm>
        </p:grpSpPr>
        <p:sp>
          <p:nvSpPr>
            <p:cNvPr id="6" name="TextBox 5"/>
            <p:cNvSpPr txBox="1"/>
            <p:nvPr/>
          </p:nvSpPr>
          <p:spPr>
            <a:xfrm>
              <a:off x="609600" y="498991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A</a:t>
              </a:r>
              <a:endParaRPr lang="en-US" sz="32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48001" y="498992"/>
              <a:ext cx="12107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北魏初年的雲岡石窟佛像</a:t>
              </a:r>
              <a:endParaRPr 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832882" y="2465648"/>
            <a:ext cx="3373844" cy="907198"/>
            <a:chOff x="4832882" y="2465648"/>
            <a:chExt cx="3373844" cy="907198"/>
          </a:xfrm>
        </p:grpSpPr>
        <p:sp>
          <p:nvSpPr>
            <p:cNvPr id="12" name="TextBox 11"/>
            <p:cNvSpPr txBox="1"/>
            <p:nvPr/>
          </p:nvSpPr>
          <p:spPr>
            <a:xfrm>
              <a:off x="4832882" y="2465648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B</a:t>
              </a:r>
              <a:endParaRPr lang="en-US" sz="32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1326" y="2541849"/>
              <a:ext cx="1295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孝文帝遷都後賓陽洞石窟佛像</a:t>
              </a:r>
              <a:endParaRPr 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4563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984284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988964"/>
            <a:ext cx="914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西魏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1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en-US" sz="11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535</a:t>
            </a:r>
            <a:r>
              <a:rPr lang="en-US" altLang="zh-CN" sz="11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-557</a:t>
            </a:r>
            <a:r>
              <a:rPr lang="zh-CN" altLang="en-US" sz="11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1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987638"/>
            <a:ext cx="76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東魏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2209800"/>
            <a:ext cx="38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梁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1" y="76200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3068" y="317484"/>
            <a:ext cx="461665" cy="689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</a:t>
            </a:r>
            <a:endParaRPr lang="en-US" sz="1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782037" y="9072"/>
            <a:ext cx="11409963" cy="6857337"/>
            <a:chOff x="782037" y="9072"/>
            <a:chExt cx="11409963" cy="685733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93" y="9072"/>
              <a:ext cx="8294607" cy="6857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>
              <a:off x="782037" y="789791"/>
              <a:ext cx="3074593" cy="0"/>
            </a:xfrm>
            <a:prstGeom prst="line">
              <a:avLst/>
            </a:prstGeom>
            <a:ln w="28575"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4038600" y="191978"/>
            <a:ext cx="1927412" cy="33855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敦煌莫高窟第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285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29" y="5257800"/>
            <a:ext cx="1147018" cy="114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群組 6"/>
          <p:cNvGrpSpPr/>
          <p:nvPr/>
        </p:nvGrpSpPr>
        <p:grpSpPr>
          <a:xfrm>
            <a:off x="381001" y="3543469"/>
            <a:ext cx="3657599" cy="3085931"/>
            <a:chOff x="381001" y="3543469"/>
            <a:chExt cx="3657599" cy="3085931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1" y="3543469"/>
              <a:ext cx="3657599" cy="308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445338" y="4163541"/>
              <a:ext cx="21215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佛教傳播的方法是利用連環畫講說佛經的故事。這個石窟中便繪畫了古印度的五百強盜故事，繪畫時間是西魏大統四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-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五年（公元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538-539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））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3584017" y="2681098"/>
            <a:ext cx="2759654" cy="1781023"/>
            <a:chOff x="3584017" y="2681098"/>
            <a:chExt cx="2759654" cy="1781023"/>
          </a:xfrm>
        </p:grpSpPr>
        <p:sp>
          <p:nvSpPr>
            <p:cNvPr id="11" name="Rectangle 10"/>
            <p:cNvSpPr/>
            <p:nvPr/>
          </p:nvSpPr>
          <p:spPr>
            <a:xfrm rot="1351038">
              <a:off x="3584017" y="3133278"/>
              <a:ext cx="2293227" cy="132884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1382779">
              <a:off x="3859572" y="2681098"/>
              <a:ext cx="24840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五百強盜因緣圖</a:t>
              </a:r>
              <a:endParaRPr 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227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929044"/>
            <a:ext cx="1210388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477559"/>
            <a:ext cx="411480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五百強盜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成佛因</a:t>
            </a:r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緣圖（之一）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015424"/>
            <a:ext cx="4114800" cy="449580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5663625"/>
            <a:ext cx="4114800" cy="584775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1.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五百強盜佔山為王，國王派出軍隊（騎兵）征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剿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音沼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29200" y="3911024"/>
            <a:ext cx="1447800" cy="1600200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29200" y="5663625"/>
            <a:ext cx="1447800" cy="584775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2.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五百強盜戰敗被俘。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2387024"/>
            <a:ext cx="4953000" cy="3124200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5600" y="5663625"/>
            <a:ext cx="4953000" cy="584775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3.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國王在殿堂上進行審判，五百強盜被脫去衣服，受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剜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音碗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眼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酷刑。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279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1735"/>
            <a:ext cx="403860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五百強盜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成佛因</a:t>
            </a:r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緣圖（之二）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3221"/>
            <a:ext cx="1215866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081" y="609601"/>
            <a:ext cx="1737519" cy="2819400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40" y="3581400"/>
            <a:ext cx="1676400" cy="107721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4.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五百強盜雙目失明，被放逐山林，發出悲慘的哀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嚎</a:t>
            </a:r>
            <a:r>
              <a:rPr lang="zh-TW" altLang="zh-HK" sz="1600" dirty="0">
                <a:latin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音豪</a:t>
            </a:r>
            <a:r>
              <a:rPr lang="zh-TW" altLang="zh-HK" sz="1600" dirty="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609601"/>
            <a:ext cx="3657600" cy="281940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3581400"/>
            <a:ext cx="3657600" cy="830997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5.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佛祖聽到哀嚎，心有不忍，用神力將靈藥吹入五百強盜的眼中，讓他們雙眼復明。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38800" y="609601"/>
            <a:ext cx="3352800" cy="2819400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8800" y="3581400"/>
            <a:ext cx="3352800" cy="584775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6.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佛祖給五百強盜講經說法，眾強盜去惡從善，皈依為佛門弟子。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0" y="609601"/>
            <a:ext cx="2895600" cy="2819400"/>
          </a:xfrm>
          <a:prstGeom prst="rect">
            <a:avLst/>
          </a:prstGeom>
          <a:noFill/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0200" y="3581401"/>
            <a:ext cx="2819400" cy="338554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7.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這五百佛門弟子深山修行。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20200" y="4204181"/>
            <a:ext cx="2514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參考：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香港文化博物館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2018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年展覽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—&lt;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數碼敦煌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天上人間故事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&gt;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 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神遊千年，大美敦煌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  <a:hlinkClick r:id="rId4"/>
              </a:rPr>
              <a:t>https://zhuanlan.zhihu.com/p/75197397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（造訪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2019.12.29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0" y="5410200"/>
            <a:ext cx="1147018" cy="114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群組 12"/>
          <p:cNvGrpSpPr/>
          <p:nvPr/>
        </p:nvGrpSpPr>
        <p:grpSpPr>
          <a:xfrm>
            <a:off x="1500752" y="4356471"/>
            <a:ext cx="7543800" cy="2607546"/>
            <a:chOff x="1500752" y="4356471"/>
            <a:chExt cx="7543800" cy="2607546"/>
          </a:xfrm>
        </p:grpSpPr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752" y="4356471"/>
              <a:ext cx="7543800" cy="2607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651217" y="4856766"/>
              <a:ext cx="434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佛教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其中一個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中心思想是因果報應，而這個思想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亦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成為中國社會的價值觀。你能從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&lt;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五百強盜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成佛因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緣圖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&gt;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說明一下什麼是因果報應嗎？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182" y="5495105"/>
            <a:ext cx="869386" cy="86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8409998" y="5312037"/>
            <a:ext cx="2185452" cy="1524000"/>
            <a:chOff x="8409998" y="5312037"/>
            <a:chExt cx="2185452" cy="1524000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998" y="5312037"/>
              <a:ext cx="2185452" cy="152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8738765" y="5526810"/>
              <a:ext cx="15130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粗鋼筆行楷" panose="02010609010101010101" pitchFamily="49" charset="-120"/>
                </a:rPr>
                <a:t>「因緣」的意思就是因果報應。不是「姻緣」啊！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endParaRPr>
            </a:p>
          </p:txBody>
        </p:sp>
      </p:grpSp>
      <p:sp>
        <p:nvSpPr>
          <p:cNvPr id="12" name="文字方塊 11"/>
          <p:cNvSpPr txBox="1"/>
          <p:nvPr/>
        </p:nvSpPr>
        <p:spPr>
          <a:xfrm>
            <a:off x="3713473" y="5863154"/>
            <a:ext cx="3842443" cy="58477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：五百強盜作惡多端，這是“因”；而他們後來都失明，這是“果”。</a:t>
            </a:r>
            <a:endParaRPr lang="zh-HK" altLang="en-US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76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071" y="71735"/>
            <a:ext cx="315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中國式佛教信仰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pic>
        <p:nvPicPr>
          <p:cNvPr id="4098" name="Picture 2" descr="G:\EDB 2018 三國魏晉南北朝史\10 中外文化交流\圖庫\100j14000000wl9oq3804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10000"/>
            <a:ext cx="499376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EDB 2018 三國魏晉南北朝史\10 中外文化交流\圖庫\北魏皇帝陵墓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78107"/>
            <a:ext cx="5233726" cy="294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51" y="621752"/>
            <a:ext cx="2956719" cy="2601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084028" y="4600145"/>
            <a:ext cx="533400" cy="518177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070" y="457200"/>
            <a:ext cx="7848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當印度佛教傳入中國之後，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除短暫的時間外，歷久不衰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。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無論漢、胡，都不能抵抗這種新興的外來宗教。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  <a:p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不過，佛教並沒有得到完全的勝利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！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你能否從本頁的圖片資料中找到問題的答案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？</a:t>
            </a:r>
            <a:endParaRPr lang="en-US" altLang="zh-CN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粗鋼筆行楷" panose="02010609010101010101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8118" y="3339553"/>
            <a:ext cx="4419600" cy="338554"/>
          </a:xfrm>
          <a:prstGeom prst="rect">
            <a:avLst/>
          </a:prstGeom>
          <a:solidFill>
            <a:srgbClr val="FFFFFF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（宣武帝是孝文帝的兒子，同樣篤信佛教）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014246"/>
            <a:ext cx="3429000" cy="33855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圖一：北魏遷都後皇帝陵墓的分佈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651" y="277459"/>
            <a:ext cx="2628251" cy="33855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圖二：宣武帝景陵內的石棺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2832" y="3471446"/>
            <a:ext cx="1881650" cy="338554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圖三：景陵外觀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63069" y="1447800"/>
            <a:ext cx="6934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（提示：印度原始佛教是火化遺體，骨灰也不保存的）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。</a:t>
            </a:r>
            <a:endParaRPr lang="zh-HK" altLang="en-US" sz="16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63069" y="1690807"/>
            <a:ext cx="7790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（參考答案：佛教有輪迴轉世觀念，而既然人已經轉世，軀體便可以火化。但中國傳統觀念很不一樣，對傳統中國人來說，死亡只是代表了魂魄離開陽間而到另一世界繼續居住。這個思想，使得中國人一直進行土葬和建築墳墓，透過清明和重陽的拜祭，繼續與祖先進行聯繫。因此之故，即是魏晉年間的中國人普遍接受了佛教思想，卻沒有接受火葬。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粗鋼筆行楷" panose="02010609010101010101" pitchFamily="49" charset="-120"/>
              </a:rPr>
              <a:t>）</a:t>
            </a:r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595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9" grpId="0" animBg="1"/>
      <p:bldP spid="6" grpId="0" animBg="1"/>
      <p:bldP spid="7" grpId="0" animBg="1"/>
      <p:bldP spid="8" grpId="0" animBg="1"/>
      <p:bldP spid="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823309" y="1865527"/>
            <a:ext cx="6545382" cy="3293209"/>
          </a:xfrm>
          <a:prstGeom prst="rect">
            <a:avLst/>
          </a:prstGeom>
          <a:solidFill>
            <a:srgbClr val="FFFFCC"/>
          </a:solidFill>
          <a:effectLst>
            <a:glow rad="609600">
              <a:srgbClr val="42AEAE">
                <a:alpha val="92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以下哪些現象是胡、漢兩種文化交流及融合的結果？（可選多於一項）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657600" y="2286000"/>
            <a:ext cx="510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2788">
              <a:lnSpc>
                <a:spcPct val="150000"/>
              </a:lnSpc>
            </a:pPr>
            <a:r>
              <a:rPr lang="zh-TW" altLang="en-US" sz="1600" dirty="0" smtClean="0">
                <a:latin typeface="新細明體" panose="02020500000000000000" pitchFamily="18" charset="-120"/>
              </a:rPr>
              <a:t>中國</a:t>
            </a:r>
            <a:r>
              <a:rPr lang="zh-TW" altLang="en-US" sz="1600" dirty="0">
                <a:latin typeface="新細明體" panose="02020500000000000000" pitchFamily="18" charset="-120"/>
              </a:rPr>
              <a:t>佛教徒興建陵墓，採用土葬</a:t>
            </a:r>
            <a:r>
              <a:rPr lang="en-US" altLang="zh-TW" sz="1600" dirty="0">
                <a:latin typeface="新細明體" panose="02020500000000000000" pitchFamily="18" charset="-120"/>
              </a:rPr>
              <a:t>		</a:t>
            </a:r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sym typeface="Wingdings 2" panose="05020102010507070707" pitchFamily="18" charset="2"/>
            </a:endParaRPr>
          </a:p>
          <a:p>
            <a:pPr defTabSz="712788">
              <a:lnSpc>
                <a:spcPct val="150000"/>
              </a:lnSpc>
            </a:pPr>
            <a:r>
              <a:rPr lang="zh-TW" altLang="en-US" sz="1600" dirty="0" smtClean="0">
                <a:latin typeface="新細明體" panose="02020500000000000000" pitchFamily="18" charset="-120"/>
              </a:rPr>
              <a:t>女性</a:t>
            </a:r>
            <a:r>
              <a:rPr lang="zh-TW" altLang="en-US" sz="1600" dirty="0">
                <a:latin typeface="新細明體" panose="02020500000000000000" pitchFamily="18" charset="-120"/>
              </a:rPr>
              <a:t>騎馬出遊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			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dirty="0" smtClean="0">
                <a:latin typeface="新細明體" panose="02020500000000000000" pitchFamily="18" charset="-120"/>
              </a:rPr>
              <a:t>漢人</a:t>
            </a:r>
            <a:r>
              <a:rPr lang="zh-TW" altLang="en-US" sz="1600" dirty="0">
                <a:latin typeface="新細明體" panose="02020500000000000000" pitchFamily="18" charset="-120"/>
              </a:rPr>
              <a:t>茹毛飲血</a:t>
            </a:r>
            <a:r>
              <a:rPr lang="en-US" altLang="zh-TW" sz="1600" dirty="0">
                <a:latin typeface="新細明體" panose="02020500000000000000" pitchFamily="18" charset="-120"/>
              </a:rPr>
              <a:t>			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dirty="0" smtClean="0">
                <a:latin typeface="新細明體" panose="02020500000000000000" pitchFamily="18" charset="-120"/>
              </a:rPr>
              <a:t>相信</a:t>
            </a:r>
            <a:r>
              <a:rPr lang="zh-TW" altLang="en-US" sz="1600" dirty="0">
                <a:latin typeface="新細明體" panose="02020500000000000000" pitchFamily="18" charset="-120"/>
              </a:rPr>
              <a:t>佛教因果報應之說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		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dirty="0" smtClean="0">
                <a:latin typeface="新細明體" panose="02020500000000000000" pitchFamily="18" charset="-120"/>
              </a:rPr>
              <a:t>胡</a:t>
            </a:r>
            <a:r>
              <a:rPr lang="zh-TW" altLang="en-US" sz="1600" dirty="0">
                <a:latin typeface="新細明體" panose="02020500000000000000" pitchFamily="18" charset="-120"/>
              </a:rPr>
              <a:t>人追求得道成仙</a:t>
            </a:r>
            <a:r>
              <a:rPr lang="en-US" altLang="zh-TW" sz="1600" dirty="0">
                <a:latin typeface="新細明體" panose="02020500000000000000" pitchFamily="18" charset="-120"/>
              </a:rPr>
              <a:t>			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dirty="0" smtClean="0">
                <a:latin typeface="新細明體" panose="02020500000000000000" pitchFamily="18" charset="-120"/>
              </a:rPr>
              <a:t>胡</a:t>
            </a:r>
            <a:r>
              <a:rPr lang="zh-TW" altLang="en-US" sz="1600" dirty="0">
                <a:latin typeface="新細明體" panose="02020500000000000000" pitchFamily="18" charset="-120"/>
              </a:rPr>
              <a:t>人的服飾包括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高帽、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V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形領寬袖直袍</a:t>
            </a:r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dirty="0" smtClean="0">
                <a:latin typeface="新細明體" panose="02020500000000000000" pitchFamily="18" charset="-120"/>
              </a:rPr>
              <a:t>漢人</a:t>
            </a:r>
            <a:r>
              <a:rPr lang="zh-TW" altLang="en-US" sz="1600" dirty="0">
                <a:latin typeface="新細明體" panose="02020500000000000000" pitchFamily="18" charset="-120"/>
              </a:rPr>
              <a:t>彈奏</a:t>
            </a:r>
            <a:r>
              <a:rPr lang="zh-TW" altLang="en-US" sz="1600" dirty="0" smtClean="0">
                <a:latin typeface="新細明體" panose="02020500000000000000" pitchFamily="18" charset="-120"/>
              </a:rPr>
              <a:t>琵琶</a:t>
            </a:r>
            <a:endParaRPr lang="zh-HK" altLang="en-US" sz="16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3070444" y="2362200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070444" y="272741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070444" y="309262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070444" y="3457839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070444" y="3818933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070444" y="418379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070444" y="454489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grpSp>
        <p:nvGrpSpPr>
          <p:cNvPr id="18" name="群組 17"/>
          <p:cNvGrpSpPr/>
          <p:nvPr/>
        </p:nvGrpSpPr>
        <p:grpSpPr>
          <a:xfrm>
            <a:off x="3070444" y="2370786"/>
            <a:ext cx="356616" cy="2538971"/>
            <a:chOff x="2098335" y="2370786"/>
            <a:chExt cx="356616" cy="2538971"/>
          </a:xfrm>
        </p:grpSpPr>
        <p:sp>
          <p:nvSpPr>
            <p:cNvPr id="6" name="文字方塊 5"/>
            <p:cNvSpPr txBox="1"/>
            <p:nvPr/>
          </p:nvSpPr>
          <p:spPr>
            <a:xfrm>
              <a:off x="2098335" y="237078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098335" y="2714708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098335" y="3457831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2098335" y="4185856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2098335" y="4540425"/>
              <a:ext cx="3566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sym typeface="Wingdings 2" panose="05020102010507070707" pitchFamily="18" charset="2"/>
                </a:rPr>
                <a:t></a:t>
              </a:r>
              <a:endParaRPr lang="zh-HK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218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0"/>
            <a:ext cx="8214515" cy="762000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主題：文明的融和</a:t>
            </a:r>
            <a:endParaRPr 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3" name="Subtitle 4"/>
          <p:cNvSpPr txBox="1">
            <a:spLocks/>
          </p:cNvSpPr>
          <p:nvPr/>
        </p:nvSpPr>
        <p:spPr>
          <a:xfrm>
            <a:off x="878541" y="773993"/>
            <a:ext cx="7335974" cy="345345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5525" indent="-1025525" algn="l"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相關課題：中外文化交流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0776" y="2362200"/>
            <a:ext cx="899317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總論</a:t>
            </a:r>
            <a:endParaRPr lang="zh-HK" altLang="en-US" sz="2400" b="1" kern="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4058" y="2362200"/>
            <a:ext cx="7340457" cy="83099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魏晉南北朝中外文化交流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的表現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，主要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三方面：分別是漢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人胡化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、胡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人漢化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和佛教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傳播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。大體可以有兩個課題：一是胡人漢化（也可以是漢人胡化）問題，另一個是佛教傳入對中國社會的影響。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399" y="3504776"/>
            <a:ext cx="7300115" cy="1077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將可以學到：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藝術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上胡漢交融的特色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佛教的因果報應思想的傳播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佛教的漢化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6371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0"/>
            <a:ext cx="6842919" cy="681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1957" y="2302169"/>
            <a:ext cx="4495800" cy="83099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499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年，北魏宣武帝繼位，為父母孝文帝和文昭皇太后在洛陽營造了賓陽中洞（屬於龍門石窟中的第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140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窟）。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57" y="331389"/>
            <a:ext cx="198120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1.</a:t>
            </a: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胡</a:t>
            </a:r>
            <a:r>
              <a:rPr lang="zh-TW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人的漢化</a:t>
            </a:r>
            <a:endParaRPr 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1957" y="778170"/>
            <a:ext cx="4495800" cy="107721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北魏的君主是胡（鮮卑）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，但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後來的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都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城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洛陽曾是西漢的首都，居民都是漢人。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雖然如此，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在信仰上，胡人和漢人找到一個共同點，就是印度傳入來的佛教。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0" y="3124201"/>
            <a:ext cx="1219200" cy="137470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3024491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9890" y="4038600"/>
            <a:ext cx="23002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北魏孝文帝遷都洛陽後，採取了一系列漢化的措施，減少鮮卑人與漢人在外表上的分別。不過，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洞窟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門衛的雕刻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卻是神態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兇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惡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的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造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象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可能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是要保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胡人的粗獷形象。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19983" y="6319845"/>
            <a:ext cx="3565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/>
              <a:t>劉景龍，</a:t>
            </a:r>
            <a:r>
              <a:rPr lang="en-US" altLang="zh-TW" sz="1200" dirty="0"/>
              <a:t>《</a:t>
            </a:r>
            <a:r>
              <a:rPr lang="zh-TW" altLang="en-US" sz="1200" dirty="0"/>
              <a:t>賓陽洞</a:t>
            </a:r>
            <a:r>
              <a:rPr lang="en-US" altLang="zh-TW" sz="1200" dirty="0"/>
              <a:t>—</a:t>
            </a:r>
            <a:r>
              <a:rPr lang="zh-TW" altLang="en-US" sz="1200" dirty="0"/>
              <a:t>龍門石窟第</a:t>
            </a:r>
            <a:r>
              <a:rPr lang="en-US" altLang="zh-TW" sz="1200" dirty="0"/>
              <a:t>104</a:t>
            </a:r>
            <a:r>
              <a:rPr lang="zh-TW" altLang="en-US" sz="1200" dirty="0"/>
              <a:t>、</a:t>
            </a:r>
            <a:r>
              <a:rPr lang="en-US" altLang="zh-TW" sz="1200" dirty="0"/>
              <a:t>140</a:t>
            </a:r>
            <a:r>
              <a:rPr lang="zh-TW" altLang="en-US" sz="1200" dirty="0"/>
              <a:t>、</a:t>
            </a:r>
            <a:r>
              <a:rPr lang="en-US" altLang="zh-TW" sz="1200" dirty="0"/>
              <a:t>159</a:t>
            </a:r>
            <a:r>
              <a:rPr lang="zh-TW" altLang="en-US" sz="1200" dirty="0"/>
              <a:t>窟</a:t>
            </a:r>
            <a:r>
              <a:rPr lang="en-US" altLang="zh-TW" sz="1200" dirty="0"/>
              <a:t>》</a:t>
            </a:r>
            <a:r>
              <a:rPr lang="zh-TW" altLang="en-US" sz="1200" dirty="0"/>
              <a:t>，北京：文物出版社，</a:t>
            </a:r>
            <a:r>
              <a:rPr lang="en-US" altLang="zh-TW" sz="1200" dirty="0"/>
              <a:t>2010</a:t>
            </a:r>
            <a:r>
              <a:rPr lang="zh-TW" altLang="en-US" sz="1200" dirty="0"/>
              <a:t>年，頁</a:t>
            </a:r>
            <a:r>
              <a:rPr lang="en-US" altLang="zh-TW" sz="1200" dirty="0"/>
              <a:t>30</a:t>
            </a:r>
            <a:r>
              <a:rPr lang="zh-TW" altLang="en-US" sz="1200" dirty="0"/>
              <a:t>。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81" y="3861810"/>
            <a:ext cx="2596108" cy="248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154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  <p:bldP spid="5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EDB 2018 三國魏晉南北朝史\10 中外文化交流\圖庫\001驚豔B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" y="13252"/>
            <a:ext cx="8525269" cy="684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461836"/>
            <a:ext cx="3124200" cy="209288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洛神賦圖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東晉畫家顧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愷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海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之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作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，描繪三國時期曹植與洛神的愛情故事。顧愷之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原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作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已失，只有幾套摹本傳世。其中遼寧省博物館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藏的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洛神賦圖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雖可能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是南宋高宗時代作品，卻保留了六朝時期原本的構圖。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86800" y="2895600"/>
            <a:ext cx="3124200" cy="160043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左圖是曹植與侍從初遇洛神的情景。其中曹植穿戴藩王服飾，頭戴梁冠，身著寬袖長袍，腳著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笏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忽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頭履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李</a:t>
            </a:r>
            <a:r>
              <a:rPr lang="zh-TW" altLang="zh-HK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；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侍者頭戴黑紗籠冠，身穿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V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形領直袍，長褲和高齒履。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50941" y="6584885"/>
            <a:ext cx="2743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本頁資料：（維基百科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洛神賦圖）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09800" y="6019800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曹植</a:t>
            </a:r>
            <a:endParaRPr lang="zh-HK" altLang="en-US" sz="2000" b="1" dirty="0">
              <a:solidFill>
                <a:srgbClr val="FFC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024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0999"/>
            <a:ext cx="808954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152401" y="268783"/>
            <a:ext cx="3184411" cy="3962953"/>
            <a:chOff x="152401" y="268783"/>
            <a:chExt cx="3184411" cy="3962953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268783"/>
              <a:ext cx="2339667" cy="3962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08012" y="689015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北魏初年胡服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517412" y="1447801"/>
            <a:ext cx="3425264" cy="3918967"/>
            <a:chOff x="517412" y="1447801"/>
            <a:chExt cx="3425264" cy="391896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276" y="1447801"/>
              <a:ext cx="2057400" cy="3918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17412" y="4648200"/>
              <a:ext cx="1981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東晉顧愷之</a:t>
              </a:r>
              <a:r>
                <a:rPr lang="en-US" altLang="zh-CN" sz="16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《</a:t>
              </a:r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洛神賦圖</a:t>
              </a:r>
              <a:r>
                <a:rPr lang="en-US" altLang="zh-CN" sz="16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》</a:t>
              </a:r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的漢服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744200" y="4401979"/>
            <a:ext cx="144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紐約大都會博物館藏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5006370"/>
            <a:ext cx="8089540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問題：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比較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賓陽中洞內的浮雕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孝文帝禮佛圖</a:t>
            </a: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與顧愷之的</a:t>
            </a: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洛神賦圖</a:t>
            </a:r>
            <a:r>
              <a:rPr lang="en-US" altLang="zh-TW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。能否從浮雕孝文帝侍從的服飾中，看到孝文帝的漢化？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776" y="5462826"/>
            <a:ext cx="266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參考：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陳茂同，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中國歷代衣冠服飾制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，天津：百花文藝出版社，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2005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年，頁</a:t>
            </a:r>
            <a:r>
              <a:rPr lang="en-US" altLang="zh-CN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87</a:t>
            </a:r>
            <a:r>
              <a:rPr lang="zh-TW" altLang="en-US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周錫保，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中國古代服飾史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，北京中國戲劇出版社，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1984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年，頁</a:t>
            </a:r>
            <a:r>
              <a:rPr lang="en-US" altLang="zh-CN" sz="1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139</a:t>
            </a:r>
            <a:r>
              <a:rPr lang="zh-TW" altLang="en-US" sz="1000" dirty="0" smtClean="0">
                <a:latin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89453" y="4062459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FFFF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孝文帝</a:t>
            </a:r>
            <a:endParaRPr lang="zh-HK" altLang="en-US" sz="1600" b="1" dirty="0">
              <a:solidFill>
                <a:srgbClr val="FFFF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866476" y="5673315"/>
            <a:ext cx="7868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（參考答案：孝文帝的侍從完全放棄了北魏初年的胡服，改穿類似東晉官員的漢服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endParaRPr lang="en-US" altLang="zh-CN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lvl="0"/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en-US" altLang="zh-CN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包括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戴上高高的帽子、身穿</a:t>
            </a:r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V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形領直袍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、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袖子極其寬大等等</a:t>
            </a:r>
            <a:r>
              <a:rPr lang="zh-CN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endParaRPr lang="en-US" altLang="zh-HK" sz="1600" dirty="0"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9440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" y="-1"/>
            <a:ext cx="5318919" cy="686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993251"/>
            <a:ext cx="6248400" cy="230832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居住在中國北方人們的面貌，與南方人相比，不一定有很大的差別，但文化上很不同。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最能表現胡人的文化，便是他們的音樂。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左圖是一個在北齊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550-577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年代燒製的陶壺，生動地刻畫了五個胡人一邊彈奏樂器，一邊唱歌跳舞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的情景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活動：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請把圖中顯示的胡人樂器圈起來。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3053">
            <a:off x="5582008" y="4364715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0495">
            <a:off x="6849244" y="4614214"/>
            <a:ext cx="1874639" cy="130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01" y="4022029"/>
            <a:ext cx="2015841" cy="201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34" y="4495452"/>
            <a:ext cx="1634840" cy="163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2750" y="5935087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笛子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7043" y="5948230"/>
            <a:ext cx="681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結他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54665" y="5971727"/>
            <a:ext cx="997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琵琶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07469" y="594823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古琴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7050" y="631028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黃釉陶樂舞紋扁</a:t>
            </a:r>
            <a:r>
              <a:rPr lang="zh-CN" altLang="en-US" sz="1200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壺 </a:t>
            </a:r>
            <a:endParaRPr lang="en-US" altLang="zh-CN" sz="1200" dirty="0" smtClean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r"/>
            <a:r>
              <a:rPr lang="zh-CN" altLang="en-US" sz="1200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（</a:t>
            </a:r>
            <a:r>
              <a:rPr lang="zh-CN" altLang="en-US" sz="12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北齊，河南博物院藏）</a:t>
            </a:r>
            <a:endParaRPr lang="en-US" sz="12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5638800" y="531586"/>
            <a:ext cx="299870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2.</a:t>
            </a: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漢</a:t>
            </a:r>
            <a:r>
              <a:rPr lang="zh-TW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人的胡化</a:t>
            </a:r>
            <a:endParaRPr 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80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" y="-1"/>
            <a:ext cx="5318919" cy="686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橢圓 8"/>
          <p:cNvSpPr/>
          <p:nvPr/>
        </p:nvSpPr>
        <p:spPr>
          <a:xfrm>
            <a:off x="3886200" y="3276600"/>
            <a:ext cx="6858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6" name="橢圓 15"/>
          <p:cNvSpPr/>
          <p:nvPr/>
        </p:nvSpPr>
        <p:spPr>
          <a:xfrm rot="2349180">
            <a:off x="378345" y="3321730"/>
            <a:ext cx="1867833" cy="10004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TextBox 7"/>
          <p:cNvSpPr txBox="1"/>
          <p:nvPr/>
        </p:nvSpPr>
        <p:spPr>
          <a:xfrm>
            <a:off x="3447050" y="631028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黃釉陶樂舞紋扁</a:t>
            </a:r>
            <a:r>
              <a:rPr lang="zh-CN" altLang="en-US" sz="1200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壺 </a:t>
            </a:r>
            <a:endParaRPr lang="en-US" altLang="zh-CN" sz="1200" dirty="0" smtClean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r"/>
            <a:r>
              <a:rPr lang="zh-CN" altLang="en-US" sz="1200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（</a:t>
            </a:r>
            <a:r>
              <a:rPr lang="zh-CN" altLang="en-US" sz="12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北齊，河南博物院藏）</a:t>
            </a:r>
            <a:endParaRPr lang="en-US" sz="12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90495">
            <a:off x="6849244" y="4614214"/>
            <a:ext cx="1874639" cy="130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234" y="4495452"/>
            <a:ext cx="1634840" cy="163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橢圓 18"/>
          <p:cNvSpPr/>
          <p:nvPr/>
        </p:nvSpPr>
        <p:spPr>
          <a:xfrm>
            <a:off x="5851301" y="4094827"/>
            <a:ext cx="1183676" cy="23397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3053">
            <a:off x="5582008" y="4364715"/>
            <a:ext cx="17145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3"/>
          <p:cNvSpPr txBox="1"/>
          <p:nvPr/>
        </p:nvSpPr>
        <p:spPr>
          <a:xfrm>
            <a:off x="6222750" y="5935087"/>
            <a:ext cx="114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笛子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6" name="TextBox 4"/>
          <p:cNvSpPr txBox="1"/>
          <p:nvPr/>
        </p:nvSpPr>
        <p:spPr>
          <a:xfrm>
            <a:off x="7427043" y="5948230"/>
            <a:ext cx="681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結他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8602394" y="3949381"/>
            <a:ext cx="1115446" cy="2520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01" y="4022029"/>
            <a:ext cx="2015841" cy="201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5"/>
          <p:cNvSpPr txBox="1"/>
          <p:nvPr/>
        </p:nvSpPr>
        <p:spPr>
          <a:xfrm>
            <a:off x="8854665" y="5971727"/>
            <a:ext cx="997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琵琶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0607469" y="5948230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古琴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9" name="TextBox 2"/>
          <p:cNvSpPr txBox="1"/>
          <p:nvPr/>
        </p:nvSpPr>
        <p:spPr>
          <a:xfrm>
            <a:off x="5638800" y="993251"/>
            <a:ext cx="6248400" cy="2308324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居住在中國北方人們的面貌，與南方人相比，不一定有很大的差別，但文化上很不同。</a:t>
            </a:r>
            <a:endParaRPr lang="en-US" altLang="zh-CN" sz="16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最能表現胡人的文化，便是他們的音樂。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左圖是一個在北齊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en-US" altLang="zh-TW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550-577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年代燒製的陶壺，生動地刻畫了五個胡人一邊彈奏樂器，一邊唱歌跳舞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的情景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活動：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請把圖中顯示的胡人樂器圈起來。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TextBox 3"/>
          <p:cNvSpPr txBox="1"/>
          <p:nvPr/>
        </p:nvSpPr>
        <p:spPr>
          <a:xfrm>
            <a:off x="5638800" y="531586"/>
            <a:ext cx="2998706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2.</a:t>
            </a:r>
            <a:r>
              <a:rPr lang="zh-CN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漢</a:t>
            </a:r>
            <a:r>
              <a:rPr lang="zh-TW" altLang="en-US" sz="2400" b="1" dirty="0">
                <a:solidFill>
                  <a:srgbClr val="FFFFFF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人的胡化</a:t>
            </a:r>
            <a:endParaRPr lang="en-US" sz="2400" b="1" dirty="0">
              <a:solidFill>
                <a:srgbClr val="FFFFFF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396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9" grpId="0" animBg="1"/>
      <p:bldP spid="25" grpId="0"/>
      <p:bldP spid="18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21" y="-6626"/>
            <a:ext cx="5277803" cy="6864626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23" y="0"/>
            <a:ext cx="5063496" cy="686275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04800"/>
            <a:ext cx="3871119" cy="1077218"/>
          </a:xfrm>
          <a:prstGeom prst="rect">
            <a:avLst/>
          </a:prstGeom>
          <a:solidFill>
            <a:srgbClr val="FFFFFF"/>
          </a:solidFill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在漢人社會，有教養的婦女不能隨便到處走動；但胡人婦女騎馬出遊，卻是正常不過的事情。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圖中的騎馬女俑正好反映北朝在胡人主政下的女性交遊風尚。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21690" y="6367671"/>
            <a:ext cx="16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北周彩繪騎馬女俑（陝西考古研究所）</a:t>
            </a:r>
            <a:endParaRPr lang="en-US" sz="12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1" y="6381932"/>
            <a:ext cx="1485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北周彩繪騎馬女俑（陝西考古研究所）</a:t>
            </a:r>
            <a:endParaRPr lang="en-US" sz="12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45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G:\EDB 2018 三國魏晉南北朝史\10 中外文化交流\圖庫\Picture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2596878" cy="36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G:\EDB 2018 三國魏晉南北朝史\10 中外文化交流\圖庫\Picture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30" y="1066801"/>
            <a:ext cx="2602640" cy="366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:\EDB 2018 三國魏晉南北朝史\10 中外文化交流\圖庫\Picture3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66801"/>
            <a:ext cx="2514600" cy="369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0638" y="304800"/>
            <a:ext cx="5173978" cy="461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佛祖</a:t>
            </a:r>
            <a:r>
              <a:rPr lang="zh-CN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袈</a:t>
            </a:r>
            <a:r>
              <a:rPr lang="zh-TW" altLang="zh-HK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音加</a:t>
            </a:r>
            <a:r>
              <a:rPr lang="zh-TW" altLang="zh-HK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裟</a:t>
            </a:r>
            <a:r>
              <a:rPr lang="zh-TW" altLang="zh-HK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音沙</a:t>
            </a:r>
            <a:r>
              <a:rPr lang="zh-TW" altLang="zh-HK" sz="24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TW" altLang="en-US" sz="24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的</a:t>
            </a:r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變化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4749518"/>
            <a:ext cx="2596878" cy="92333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披著袈裟時</a:t>
            </a:r>
            <a:r>
              <a:rPr lang="zh-CN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袒露右肩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，為古代印度表示尊敬的禮法。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4751656"/>
            <a:ext cx="2514600" cy="92333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袈裟</a:t>
            </a:r>
            <a:r>
              <a:rPr lang="zh-CN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雙領垂肩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，是漢化服裝，北魏孝文帝後佛像多穿此服。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6307" y="4734982"/>
            <a:ext cx="2602640" cy="923330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通肩式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袈裟，古印度已有，於乞食、坐禪、誦經、經行等時披之。</a:t>
            </a:r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4082" y="6019800"/>
            <a:ext cx="3805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本頁資料來源：中台世界博物館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--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佛教藝術事典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—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袈裟</a:t>
            </a:r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  <a:hlinkClick r:id="rId5"/>
              </a:rPr>
              <a:t>https://www.ctwm.org.tw/glossary-19.htm</a:t>
            </a:r>
          </a:p>
          <a:p>
            <a:r>
              <a:rPr lang="en-US" altLang="zh-CN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2019.12.22 </a:t>
            </a:r>
            <a:r>
              <a:rPr lang="zh-CN" altLang="en-US" sz="12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造訪</a:t>
            </a:r>
            <a:endParaRPr lang="en-US" sz="12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757518" y="304800"/>
            <a:ext cx="196007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佛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教的漢化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52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2455</TotalTime>
  <Words>1636</Words>
  <Application>Microsoft Office PowerPoint</Application>
  <PresentationFormat>Widescreen</PresentationFormat>
  <Paragraphs>141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新細明體</vt:lpstr>
      <vt:lpstr>文鼎粗鋼筆行楷</vt:lpstr>
      <vt:lpstr>文鼎誰的字體</vt:lpstr>
      <vt:lpstr>Arial</vt:lpstr>
      <vt:lpstr>Calibri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swcheung</dc:creator>
  <cp:lastModifiedBy>LO, Ka-yan</cp:lastModifiedBy>
  <cp:revision>153</cp:revision>
  <dcterms:created xsi:type="dcterms:W3CDTF">2019-12-21T06:40:59Z</dcterms:created>
  <dcterms:modified xsi:type="dcterms:W3CDTF">2022-11-17T01:19:23Z</dcterms:modified>
</cp:coreProperties>
</file>